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92912"/>
  </p:normalViewPr>
  <p:slideViewPr>
    <p:cSldViewPr snapToGrid="0" snapToObjects="1">
      <p:cViewPr varScale="1">
        <p:scale>
          <a:sx n="16" d="100"/>
          <a:sy n="16" d="100"/>
        </p:scale>
        <p:origin x="283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4/19/19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image" Target="../media/image1.tiff"/><Relationship Id="rId7" Type="http://schemas.openxmlformats.org/officeDocument/2006/relationships/hyperlink" Target="https://www.tidyverse.org/" TargetMode="External"/><Relationship Id="rId12"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rcsb.org/3d-view/4UQI/1" TargetMode="External"/><Relationship Id="rId11" Type="http://schemas.openxmlformats.org/officeDocument/2006/relationships/image" Target="../media/image6.emf"/><Relationship Id="rId5" Type="http://schemas.openxmlformats.org/officeDocument/2006/relationships/hyperlink" Target="https://github.com/cbethell/motifs" TargetMode="External"/><Relationship Id="rId10" Type="http://schemas.openxmlformats.org/officeDocument/2006/relationships/image" Target="../media/image5.emf"/><Relationship Id="rId4" Type="http://schemas.openxmlformats.org/officeDocument/2006/relationships/image" Target="../media/image2.jpg"/><Relationship Id="rId9" Type="http://schemas.openxmlformats.org/officeDocument/2006/relationships/image" Target="../media/image4.emf"/><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90876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Molecular and Cellular Biology</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10696638" y="4887556"/>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4"/>
          <a:stretch>
            <a:fillRect/>
          </a:stretch>
        </p:blipFill>
        <p:spPr>
          <a:xfrm>
            <a:off x="25273093" y="9330112"/>
            <a:ext cx="4424965" cy="4959974"/>
          </a:xfrm>
          <a:prstGeom prst="rect">
            <a:avLst/>
          </a:prstGeom>
          <a:ln>
            <a:solidFill>
              <a:schemeClr val="accent5"/>
            </a:solidFill>
          </a:ln>
        </p:spPr>
      </p:pic>
      <p:sp>
        <p:nvSpPr>
          <p:cNvPr id="2" name="TextBox 1">
            <a:extLst>
              <a:ext uri="{FF2B5EF4-FFF2-40B4-BE49-F238E27FC236}">
                <a16:creationId xmlns:a16="http://schemas.microsoft.com/office/drawing/2014/main" id="{C0B61E21-804D-A449-B210-D9C628DB9627}"/>
              </a:ext>
            </a:extLst>
          </p:cNvPr>
          <p:cNvSpPr txBox="1"/>
          <p:nvPr/>
        </p:nvSpPr>
        <p:spPr>
          <a:xfrm>
            <a:off x="25203660" y="14410252"/>
            <a:ext cx="5177875" cy="163121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2350301214"/>
              </p:ext>
            </p:extLst>
          </p:nvPr>
        </p:nvGraphicFramePr>
        <p:xfrm>
          <a:off x="547886" y="30605589"/>
          <a:ext cx="29723505" cy="12765509"/>
        </p:xfrm>
        <a:graphic>
          <a:graphicData uri="http://schemas.openxmlformats.org/drawingml/2006/table">
            <a:tbl>
              <a:tblPr firstRow="1" bandRow="1">
                <a:tableStyleId>{69012ECD-51FC-41F1-AA8D-1B2483CD663E}</a:tableStyleId>
              </a:tblPr>
              <a:tblGrid>
                <a:gridCol w="6071308">
                  <a:extLst>
                    <a:ext uri="{9D8B030D-6E8A-4147-A177-3AD203B41FA5}">
                      <a16:colId xmlns:a16="http://schemas.microsoft.com/office/drawing/2014/main" val="3679047430"/>
                    </a:ext>
                  </a:extLst>
                </a:gridCol>
                <a:gridCol w="4700573">
                  <a:extLst>
                    <a:ext uri="{9D8B030D-6E8A-4147-A177-3AD203B41FA5}">
                      <a16:colId xmlns:a16="http://schemas.microsoft.com/office/drawing/2014/main" val="3782025760"/>
                    </a:ext>
                  </a:extLst>
                </a:gridCol>
                <a:gridCol w="5034043">
                  <a:extLst>
                    <a:ext uri="{9D8B030D-6E8A-4147-A177-3AD203B41FA5}">
                      <a16:colId xmlns:a16="http://schemas.microsoft.com/office/drawing/2014/main" val="2237606483"/>
                    </a:ext>
                  </a:extLst>
                </a:gridCol>
                <a:gridCol w="4186409">
                  <a:extLst>
                    <a:ext uri="{9D8B030D-6E8A-4147-A177-3AD203B41FA5}">
                      <a16:colId xmlns:a16="http://schemas.microsoft.com/office/drawing/2014/main" val="1915400743"/>
                    </a:ext>
                  </a:extLst>
                </a:gridCol>
                <a:gridCol w="4865586">
                  <a:extLst>
                    <a:ext uri="{9D8B030D-6E8A-4147-A177-3AD203B41FA5}">
                      <a16:colId xmlns:a16="http://schemas.microsoft.com/office/drawing/2014/main" val="635829905"/>
                    </a:ext>
                  </a:extLst>
                </a:gridCol>
                <a:gridCol w="4865586">
                  <a:extLst>
                    <a:ext uri="{9D8B030D-6E8A-4147-A177-3AD203B41FA5}">
                      <a16:colId xmlns:a16="http://schemas.microsoft.com/office/drawing/2014/main" val="2818103401"/>
                    </a:ext>
                  </a:extLst>
                </a:gridCol>
              </a:tblGrid>
              <a:tr h="434705">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Gene Ontology (GO) terms</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606179">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protein kinase binding, brain development, lipid homeostasis, signal transduction</a:t>
                      </a: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transmembrane receptor protein tyrosine kinase adaptor activity, glucose homeostasis</a:t>
                      </a:r>
                    </a:p>
                  </a:txBody>
                  <a:tcPr/>
                </a:tc>
                <a:extLst>
                  <a:ext uri="{0D108BD9-81ED-4DB2-BD59-A6C34878D82A}">
                    <a16:rowId xmlns:a16="http://schemas.microsoft.com/office/drawing/2014/main" val="183508149"/>
                  </a:ext>
                </a:extLst>
              </a:tr>
              <a:tr h="675984">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Coat protein complex II (COPII) vesicle cargo loading, COPII vesicle coating, intracellular protein transport</a:t>
                      </a:r>
                    </a:p>
                  </a:txBody>
                  <a:tcPr/>
                </a:tc>
                <a:extLst>
                  <a:ext uri="{0D108BD9-81ED-4DB2-BD59-A6C34878D82A}">
                    <a16:rowId xmlns:a16="http://schemas.microsoft.com/office/drawing/2014/main" val="3795806098"/>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RNA binding</a:t>
                      </a:r>
                    </a:p>
                  </a:txBody>
                  <a:tcPr/>
                </a:tc>
                <a:extLst>
                  <a:ext uri="{0D108BD9-81ED-4DB2-BD59-A6C34878D82A}">
                    <a16:rowId xmlns:a16="http://schemas.microsoft.com/office/drawing/2014/main" val="3076000693"/>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 adhesion, stimulatory C-type lectin receptor signaling pathway</a:t>
                      </a:r>
                    </a:p>
                  </a:txBody>
                  <a:tcPr/>
                </a:tc>
                <a:extLst>
                  <a:ext uri="{0D108BD9-81ED-4DB2-BD59-A6C34878D82A}">
                    <a16:rowId xmlns:a16="http://schemas.microsoft.com/office/drawing/2014/main" val="1494525078"/>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transition metal ion binding, intermediate filament organization</a:t>
                      </a:r>
                    </a:p>
                  </a:txBody>
                  <a:tcPr/>
                </a:tc>
                <a:extLst>
                  <a:ext uri="{0D108BD9-81ED-4DB2-BD59-A6C34878D82A}">
                    <a16:rowId xmlns:a16="http://schemas.microsoft.com/office/drawing/2014/main" val="2303590454"/>
                  </a:ext>
                </a:extLst>
              </a:tr>
              <a:tr h="353197">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
                      </a:r>
                    </a:p>
                  </a:txBody>
                  <a:tcPr/>
                </a:tc>
                <a:extLst>
                  <a:ext uri="{0D108BD9-81ED-4DB2-BD59-A6C34878D82A}">
                    <a16:rowId xmlns:a16="http://schemas.microsoft.com/office/drawing/2014/main" val="872742097"/>
                  </a:ext>
                </a:extLst>
              </a:tr>
              <a:tr h="353197">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component of the Golgi apparatus</a:t>
                      </a:r>
                    </a:p>
                  </a:txBody>
                  <a:tcPr/>
                </a:tc>
                <a:extLst>
                  <a:ext uri="{0D108BD9-81ED-4DB2-BD59-A6C34878D82A}">
                    <a16:rowId xmlns:a16="http://schemas.microsoft.com/office/drawing/2014/main" val="230804093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Acrosome assembly, single fertilization, spermatogenesis</a:t>
                      </a:r>
                    </a:p>
                  </a:txBody>
                  <a:tcPr/>
                </a:tc>
                <a:extLst>
                  <a:ext uri="{0D108BD9-81ED-4DB2-BD59-A6C34878D82A}">
                    <a16:rowId xmlns:a16="http://schemas.microsoft.com/office/drawing/2014/main" val="224382614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txBody>
                  <a:tcPr/>
                </a:tc>
                <a:extLst>
                  <a:ext uri="{0D108BD9-81ED-4DB2-BD59-A6C34878D82A}">
                    <a16:rowId xmlns:a16="http://schemas.microsoft.com/office/drawing/2014/main" val="358268031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signaling pathway</a:t>
                      </a:r>
                    </a:p>
                  </a:txBody>
                  <a:tcPr/>
                </a:tc>
                <a:extLst>
                  <a:ext uri="{0D108BD9-81ED-4DB2-BD59-A6C34878D82A}">
                    <a16:rowId xmlns:a16="http://schemas.microsoft.com/office/drawing/2014/main" val="1764846330"/>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Integral component of plasma membrane</a:t>
                      </a:r>
                    </a:p>
                  </a:txBody>
                  <a:tcPr/>
                </a:tc>
                <a:extLst>
                  <a:ext uri="{0D108BD9-81ED-4DB2-BD59-A6C34878D82A}">
                    <a16:rowId xmlns:a16="http://schemas.microsoft.com/office/drawing/2014/main" val="329689851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unfolded protein binding, protein folding</a:t>
                      </a:r>
                    </a:p>
                  </a:txBody>
                  <a:tcPr/>
                </a:tc>
                <a:extLst>
                  <a:ext uri="{0D108BD9-81ED-4DB2-BD59-A6C34878D82A}">
                    <a16:rowId xmlns:a16="http://schemas.microsoft.com/office/drawing/2014/main" val="3607017866"/>
                  </a:ext>
                </a:extLst>
              </a:tr>
              <a:tr h="675984">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protein folding chaperone, unfolded protein binding, binding of sperm to zona pellucida</a:t>
                      </a:r>
                    </a:p>
                  </a:txBody>
                  <a:tcPr/>
                </a:tc>
                <a:extLst>
                  <a:ext uri="{0D108BD9-81ED-4DB2-BD59-A6C34878D82A}">
                    <a16:rowId xmlns:a16="http://schemas.microsoft.com/office/drawing/2014/main" val="334328831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activity</a:t>
                      </a:r>
                    </a:p>
                  </a:txBody>
                  <a:tcPr/>
                </a:tc>
                <a:extLst>
                  <a:ext uri="{0D108BD9-81ED-4DB2-BD59-A6C34878D82A}">
                    <a16:rowId xmlns:a16="http://schemas.microsoft.com/office/drawing/2014/main" val="1740366209"/>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O-glycan processing, stimulatory C-type lectin receptor signaling pathway</a:t>
                      </a:r>
                    </a:p>
                  </a:txBody>
                  <a:tcPr/>
                </a:tc>
                <a:extLst>
                  <a:ext uri="{0D108BD9-81ED-4DB2-BD59-A6C34878D82A}">
                    <a16:rowId xmlns:a16="http://schemas.microsoft.com/office/drawing/2014/main" val="2718373283"/>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p>
                      <a:pPr algn="ctr"/>
                      <a:endParaRPr lang="en-US" sz="18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9667296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Epithelial structure maintenance, regulation of signaling receptor activity</a:t>
                      </a:r>
                    </a:p>
                  </a:txBody>
                  <a:tcPr/>
                </a:tc>
                <a:extLst>
                  <a:ext uri="{0D108BD9-81ED-4DB2-BD59-A6C34878D82A}">
                    <a16:rowId xmlns:a16="http://schemas.microsoft.com/office/drawing/2014/main" val="424032995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Kruppel-like factor 18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Regulation of transcription by RNA polymerase II, nucleic acid binding</a:t>
                      </a:r>
                    </a:p>
                  </a:txBody>
                  <a:tcPr/>
                </a:tc>
                <a:extLst>
                  <a:ext uri="{0D108BD9-81ED-4DB2-BD59-A6C34878D82A}">
                    <a16:rowId xmlns:a16="http://schemas.microsoft.com/office/drawing/2014/main" val="121125755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Protein kinase regulator activity, cell adhesion, cell migration, cell cycle arrest</a:t>
                      </a: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6115816" y="16452868"/>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the first plot.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good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6117770" y="25115482"/>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5"/>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6115816" y="26382993"/>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6"/>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7"/>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514190" y="27737210"/>
            <a:ext cx="25324985" cy="2092881"/>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above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 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470485" y="17671943"/>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2048664" y="1904228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8022879" y="1904228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15585405" y="1904228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1590073" y="1904228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8"/>
          <a:stretch>
            <a:fillRect/>
          </a:stretch>
        </p:blipFill>
        <p:spPr>
          <a:xfrm>
            <a:off x="859326" y="19661571"/>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9"/>
          <a:stretch>
            <a:fillRect/>
          </a:stretch>
        </p:blipFill>
        <p:spPr>
          <a:xfrm>
            <a:off x="7133833" y="19712932"/>
            <a:ext cx="6170850" cy="5934457"/>
          </a:xfrm>
          <a:prstGeom prst="rect">
            <a:avLst/>
          </a:prstGeom>
        </p:spPr>
      </p:pic>
      <p:pic>
        <p:nvPicPr>
          <p:cNvPr id="37" name="Picture 36">
            <a:extLst>
              <a:ext uri="{FF2B5EF4-FFF2-40B4-BE49-F238E27FC236}">
                <a16:creationId xmlns:a16="http://schemas.microsoft.com/office/drawing/2014/main" id="{26DF1D4D-2BB7-254C-B5C6-C8688909F8D4}"/>
              </a:ext>
            </a:extLst>
          </p:cNvPr>
          <p:cNvPicPr>
            <a:picLocks noChangeAspect="1"/>
          </p:cNvPicPr>
          <p:nvPr/>
        </p:nvPicPr>
        <p:blipFill>
          <a:blip r:embed="rId10"/>
          <a:stretch>
            <a:fillRect/>
          </a:stretch>
        </p:blipFill>
        <p:spPr>
          <a:xfrm>
            <a:off x="13260565" y="19712932"/>
            <a:ext cx="6170850" cy="5917114"/>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1"/>
          <a:stretch>
            <a:fillRect/>
          </a:stretch>
        </p:blipFill>
        <p:spPr>
          <a:xfrm>
            <a:off x="19806147" y="19661571"/>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1196065" y="13933198"/>
            <a:ext cx="9500573" cy="1292662"/>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2"/>
          <a:stretch>
            <a:fillRect/>
          </a:stretch>
        </p:blipFill>
        <p:spPr>
          <a:xfrm>
            <a:off x="514190" y="6102217"/>
            <a:ext cx="9136144" cy="7830981"/>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3"/>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394339" y="29956230"/>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pic>
        <p:nvPicPr>
          <p:cNvPr id="30" name="Picture 29">
            <a:extLst>
              <a:ext uri="{FF2B5EF4-FFF2-40B4-BE49-F238E27FC236}">
                <a16:creationId xmlns:a16="http://schemas.microsoft.com/office/drawing/2014/main" id="{4C7CD368-3E3A-3B44-8498-9269BC068D0E}"/>
              </a:ext>
            </a:extLst>
          </p:cNvPr>
          <p:cNvPicPr>
            <a:picLocks noChangeAspect="1"/>
          </p:cNvPicPr>
          <p:nvPr/>
        </p:nvPicPr>
        <p:blipFill>
          <a:blip r:embed="rId14"/>
          <a:stretch>
            <a:fillRect/>
          </a:stretch>
        </p:blipFill>
        <p:spPr>
          <a:xfrm>
            <a:off x="24353654" y="4847186"/>
            <a:ext cx="6263845" cy="3525268"/>
          </a:xfrm>
          <a:prstGeom prst="rect">
            <a:avLst/>
          </a:prstGeom>
        </p:spPr>
      </p:pic>
      <p:sp>
        <p:nvSpPr>
          <p:cNvPr id="31" name="TextBox 30">
            <a:extLst>
              <a:ext uri="{FF2B5EF4-FFF2-40B4-BE49-F238E27FC236}">
                <a16:creationId xmlns:a16="http://schemas.microsoft.com/office/drawing/2014/main" id="{7C219CAB-21DB-FF40-B386-C81D575199A2}"/>
              </a:ext>
            </a:extLst>
          </p:cNvPr>
          <p:cNvSpPr txBox="1"/>
          <p:nvPr/>
        </p:nvSpPr>
        <p:spPr>
          <a:xfrm>
            <a:off x="23917712" y="8561261"/>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1164</TotalTime>
  <Words>1120</Words>
  <Application>Microsoft Macintosh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Hannah Gilbert</cp:lastModifiedBy>
  <cp:revision>87</cp:revision>
  <dcterms:created xsi:type="dcterms:W3CDTF">2019-04-17T14:34:00Z</dcterms:created>
  <dcterms:modified xsi:type="dcterms:W3CDTF">2019-04-19T05:25:40Z</dcterms:modified>
</cp:coreProperties>
</file>